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57"/>
  </p:notesMasterIdLst>
  <p:handoutMasterIdLst>
    <p:handoutMasterId r:id="rId58"/>
  </p:handoutMasterIdLst>
  <p:sldIdLst>
    <p:sldId id="256" r:id="rId4"/>
    <p:sldId id="306" r:id="rId5"/>
    <p:sldId id="307" r:id="rId6"/>
    <p:sldId id="308" r:id="rId7"/>
    <p:sldId id="305" r:id="rId8"/>
    <p:sldId id="257" r:id="rId9"/>
    <p:sldId id="259" r:id="rId10"/>
    <p:sldId id="258" r:id="rId11"/>
    <p:sldId id="260" r:id="rId12"/>
    <p:sldId id="273" r:id="rId13"/>
    <p:sldId id="274" r:id="rId14"/>
    <p:sldId id="262" r:id="rId15"/>
    <p:sldId id="263" r:id="rId16"/>
    <p:sldId id="261" r:id="rId17"/>
    <p:sldId id="264" r:id="rId18"/>
    <p:sldId id="275" r:id="rId19"/>
    <p:sldId id="276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7" r:id="rId28"/>
    <p:sldId id="278" r:id="rId29"/>
    <p:sldId id="279" r:id="rId30"/>
    <p:sldId id="280" r:id="rId31"/>
    <p:sldId id="272" r:id="rId32"/>
    <p:sldId id="281" r:id="rId33"/>
    <p:sldId id="282" r:id="rId34"/>
    <p:sldId id="283" r:id="rId35"/>
    <p:sldId id="287" r:id="rId36"/>
    <p:sldId id="284" r:id="rId37"/>
    <p:sldId id="285" r:id="rId38"/>
    <p:sldId id="286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252F"/>
    <a:srgbClr val="000000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6" autoAdjust="0"/>
    <p:restoredTop sz="84767" autoAdjust="0"/>
  </p:normalViewPr>
  <p:slideViewPr>
    <p:cSldViewPr snapToGrid="0">
      <p:cViewPr>
        <p:scale>
          <a:sx n="96" d="100"/>
          <a:sy n="96" d="100"/>
        </p:scale>
        <p:origin x="928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5563F2D-74A4-4456-8E84-011744607F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Thomas H. Edwards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B8AD64B-126F-46E3-AF79-AA6D9FD2C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20241018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P589-1: </a:t>
            </a:r>
            <a:r>
              <a:rPr lang="en-US" dirty="0" err="1"/>
              <a:t>cefx</a:t>
            </a:r>
            <a:r>
              <a:rPr lang="en-US" dirty="0"/>
              <a:t> </a:t>
            </a:r>
            <a:r>
              <a:rPr lang="en-US" dirty="0" err="1"/>
              <a:t>downsampled</a:t>
            </a:r>
            <a:r>
              <a:rPr lang="en-US" dirty="0"/>
              <a:t> to </a:t>
            </a:r>
            <a:r>
              <a:rPr lang="en-US" dirty="0" err="1"/>
              <a:t>iar</a:t>
            </a:r>
            <a:r>
              <a:rPr lang="en-US" dirty="0"/>
              <a:t> counts, new clustering options</a:t>
            </a:r>
          </a:p>
        </p:txBody>
      </p:sp>
    </p:spTree>
    <p:extLst>
      <p:ext uri="{BB962C8B-B14F-4D97-AF65-F5344CB8AC3E}">
        <p14:creationId xmlns:p14="http://schemas.microsoft.com/office/powerpoint/2010/main" val="337068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157A2-48AC-FAA6-BF1F-127521621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E5FE282-2AD0-7B0A-8607-A4C5CDDA4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4F73C-F2F8-2FFB-35D9-AE36003CC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758610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F17577-3A4C-86B3-920E-D0FE8D92A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17889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30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9DCA0-048F-711F-3B40-0E144A864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6EDC6D3-9FEE-D6AA-72B2-F694E671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DAA50-7E8E-4ABE-DD08-57E96862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51" y="757531"/>
            <a:ext cx="10972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02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95B16-45B9-B970-BF4A-9D1CFD1AD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385F34E-1E6E-7EBD-AE41-E6B4EA02E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4-cluster option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20AF0C-CF4F-7F0A-AF55-25F21D2E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8267" y="1413934"/>
            <a:ext cx="7772400" cy="4663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8352B9-8B0C-EBB6-ECF0-7727E74C1F98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0.817/1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A8C69-0CCD-0CB2-3B9D-13B4F20C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7" y="1213935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49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C13C1-7A28-6D85-266D-16014F57D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D9D88C9-170A-AEED-DD94-7680D12B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6975C-9242-7C05-D461-2B20B9DC1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4320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67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29E91-887A-EEF9-FF8E-BD04150FE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7EC3123-A89D-7F49-721C-13904DC3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4A662E-C749-7E5C-E642-050568D0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8267" y="1413934"/>
            <a:ext cx="7772400" cy="4663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F0DA0E-2975-3839-CDDB-DA1F7DD37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723" y="1690379"/>
            <a:ext cx="3954509" cy="46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EFF8B-3FAF-B5FD-72CD-21AEF7E143D0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</p:spTree>
    <p:extLst>
      <p:ext uri="{BB962C8B-B14F-4D97-AF65-F5344CB8AC3E}">
        <p14:creationId xmlns:p14="http://schemas.microsoft.com/office/powerpoint/2010/main" val="465410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C962C-1547-32EE-FF35-302435154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97DCA0-AFCA-C4E8-AABE-382CC3A1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5FAD8-D142-5350-4D5D-3FFD8B8A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462" y="1430866"/>
            <a:ext cx="54864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FA789-7680-30F8-D51F-C537F73E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8" y="1430866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5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17074-7096-D4D4-4804-18B821665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D6E90E3-6CBB-691F-C9B4-00C6CBEB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0AE4B-AF62-7412-3315-ED6A207D4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429000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2A184F-93A5-C4A9-DAF5-EAF80871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4300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49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F55E0-5D62-B593-4547-FD08BA5EE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977980-EF54-90CD-93F2-9DE34F17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ADCE6-CD05-D202-3D27-E58C27851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9461"/>
            <a:ext cx="10972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30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39847-409F-B786-8F74-D87961683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B7508AB-6FE4-9EDE-C3C6-8CF49E80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5-cluster option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63FA0-EEF3-1D9F-D08E-3556D14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4018" y="1451344"/>
            <a:ext cx="7772400" cy="46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20577B-7EEB-2F0F-382B-A73A9E751C07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0.801/1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EC031-9C07-9252-E8F2-9C7804A45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72" y="1213935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80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39670-36AB-4C33-0E2B-80E6ACFC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7D1B21-9FF7-FDF5-3696-977A82B7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3100C-AE3C-A7B9-513A-6AD3971C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6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69C2D-4B7D-12B0-5AF3-D069DD69C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47EA5A-1751-8F29-2C2A-89796ADAC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Downsampled</a:t>
            </a:r>
            <a:r>
              <a:rPr lang="en-US" sz="2400" dirty="0"/>
              <a:t> </a:t>
            </a:r>
            <a:r>
              <a:rPr lang="en-US" sz="2400" dirty="0" err="1"/>
              <a:t>cefx</a:t>
            </a:r>
            <a:r>
              <a:rPr lang="en-US" sz="2400" dirty="0"/>
              <a:t> cells to equal the </a:t>
            </a:r>
            <a:r>
              <a:rPr lang="en-US" sz="2400" dirty="0" err="1"/>
              <a:t>iar</a:t>
            </a:r>
            <a:r>
              <a:rPr lang="en-US" sz="2400" dirty="0"/>
              <a:t> cell count for each donor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E49391-CE73-7A03-A5F1-DC987744B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522677"/>
              </p:ext>
            </p:extLst>
          </p:nvPr>
        </p:nvGraphicFramePr>
        <p:xfrm>
          <a:off x="3090518" y="1985064"/>
          <a:ext cx="4632740" cy="28878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8185">
                  <a:extLst>
                    <a:ext uri="{9D8B030D-6E8A-4147-A177-3AD203B41FA5}">
                      <a16:colId xmlns:a16="http://schemas.microsoft.com/office/drawing/2014/main" val="2869174259"/>
                    </a:ext>
                  </a:extLst>
                </a:gridCol>
                <a:gridCol w="1158185">
                  <a:extLst>
                    <a:ext uri="{9D8B030D-6E8A-4147-A177-3AD203B41FA5}">
                      <a16:colId xmlns:a16="http://schemas.microsoft.com/office/drawing/2014/main" val="1257669796"/>
                    </a:ext>
                  </a:extLst>
                </a:gridCol>
                <a:gridCol w="1158185">
                  <a:extLst>
                    <a:ext uri="{9D8B030D-6E8A-4147-A177-3AD203B41FA5}">
                      <a16:colId xmlns:a16="http://schemas.microsoft.com/office/drawing/2014/main" val="2677726472"/>
                    </a:ext>
                  </a:extLst>
                </a:gridCol>
                <a:gridCol w="1158185">
                  <a:extLst>
                    <a:ext uri="{9D8B030D-6E8A-4147-A177-3AD203B41FA5}">
                      <a16:colId xmlns:a16="http://schemas.microsoft.com/office/drawing/2014/main" val="2309098294"/>
                    </a:ext>
                  </a:extLst>
                </a:gridCol>
              </a:tblGrid>
              <a:tr h="412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donorId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Microbial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IAR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Polyclonal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6010885"/>
                  </a:ext>
                </a:extLst>
              </a:tr>
              <a:tr h="412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1_Control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1806876"/>
                  </a:ext>
                </a:extLst>
              </a:tr>
              <a:tr h="412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3_Control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236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488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57844237"/>
                  </a:ext>
                </a:extLst>
              </a:tr>
              <a:tr h="412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4_Control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598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4497756"/>
                  </a:ext>
                </a:extLst>
              </a:tr>
              <a:tr h="412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2_T1D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152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152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159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4260840"/>
                  </a:ext>
                </a:extLst>
              </a:tr>
              <a:tr h="412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5_T1D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237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237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274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3622218"/>
                  </a:ext>
                </a:extLst>
              </a:tr>
              <a:tr h="412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6_T1D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244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244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435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30840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2EBF128-5DAF-5012-4BE5-26EC520E91B0}"/>
              </a:ext>
            </a:extLst>
          </p:cNvPr>
          <p:cNvSpPr txBox="1"/>
          <p:nvPr/>
        </p:nvSpPr>
        <p:spPr>
          <a:xfrm>
            <a:off x="8282608" y="1859338"/>
            <a:ext cx="3494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Alex Hu did not </a:t>
            </a:r>
            <a:r>
              <a:rPr lang="en-US" dirty="0" err="1"/>
              <a:t>downsample</a:t>
            </a:r>
            <a:r>
              <a:rPr lang="en-US" dirty="0"/>
              <a:t> in P390—he excluded cells that were in the wrong cluster according to flow labeling.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Propensity score matching not yet implemented—these are random draws.</a:t>
            </a:r>
          </a:p>
        </p:txBody>
      </p:sp>
    </p:spTree>
    <p:extLst>
      <p:ext uri="{BB962C8B-B14F-4D97-AF65-F5344CB8AC3E}">
        <p14:creationId xmlns:p14="http://schemas.microsoft.com/office/powerpoint/2010/main" val="3442707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7F62D-E0B8-F150-A8C1-99DD9CC53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486D80A-9662-A40A-EC12-A732E37F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8256A6-8F3D-66A3-1A59-10318AFF9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4018" y="1451344"/>
            <a:ext cx="7772400" cy="4663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206CE4-713B-419F-8E1C-C7B687ED7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560" y="1725841"/>
            <a:ext cx="4915222" cy="4663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661A5B-9EF4-D990-07A3-AA3B57F5AA11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</p:spTree>
    <p:extLst>
      <p:ext uri="{BB962C8B-B14F-4D97-AF65-F5344CB8AC3E}">
        <p14:creationId xmlns:p14="http://schemas.microsoft.com/office/powerpoint/2010/main" val="1043367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040B1-4FBF-5DA5-EBF7-30A660F6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4A397C-5950-F459-71F9-8D77F3CA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66A21-A499-3A17-DC6A-1F9398A01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419446"/>
            <a:ext cx="54864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6C62C1-3943-F1E1-D752-5EACD6B06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68302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13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CDDAD-4E6C-2DDE-2406-46533C548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E4C0EB-0DF8-051C-5BB8-61742CE52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4E22A-0B8B-C86D-784D-7FFCCD1F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29050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054EBD-2F96-7489-6F54-CC43D77C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53109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89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2829D-0CA9-DF83-C81C-131E38EE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755B103-7B14-AFFC-0099-F40055BA2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695B2-9E32-2DA5-566F-24B8CAE56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59" y="639761"/>
            <a:ext cx="10972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33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1A68C-FA6A-B471-FD47-2DA0AE266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6FE9A24-0621-881A-1333-B00AB1C1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6-cluster option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084E2-516E-CD5B-D8DE-0EAC6306B3D9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0.571/1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66321-792E-D842-5B0C-7A192D28F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1860266"/>
            <a:ext cx="7772400" cy="4663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979D12-4A64-D853-0014-5DE324D10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72" y="1537100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57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C48E1-A4EE-3BD2-0DE6-F753C7AB5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DE4C576-7981-70F2-9EC5-39207C6F8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3B5940-C17C-987C-D484-AB1F95C29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26" y="598043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E264D-6256-314F-A75D-95B3C0B02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B737729-DED8-1179-D33E-7531B212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3521EC-9F43-793A-67F8-52F249C64322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BB1A6-A313-AB02-8353-36BA9FDE0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58" y="1814957"/>
            <a:ext cx="5297114" cy="4412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D05B4F-1C9D-4D49-6EB8-49A1EDEFD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4024" y="1614016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5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374D0-CDC9-DE00-5F9B-9DDE6A32D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49787D-382C-3C3D-1C09-1B667FCA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1DB3E-FA4E-A8CA-CC6D-A6F7AB3C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552354"/>
            <a:ext cx="8559351" cy="4755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544CBA-2CF3-8FDD-30A5-C83CE828F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879" y="2424223"/>
            <a:ext cx="3218121" cy="26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86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8FED2-1CE1-EB37-DF6C-D172EB58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4163291-1F6F-83FA-F2C4-D0275885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CC02E6-DDE4-DE2F-63CC-BEDDC2508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01140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E7FB3-5FAC-7BFF-756F-5522232A5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51514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08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6BB32-2B4D-1520-93F7-E9E190E7F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FA65CE2-0A7B-64EF-1DF9-9BED7C71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97A8F-6496-3E0F-7843-B231548FB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64146"/>
            <a:ext cx="10972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00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3775B-39AA-1539-E504-7C64C93DF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28" y="113334"/>
            <a:ext cx="11362944" cy="598043"/>
          </a:xfrm>
        </p:spPr>
        <p:txBody>
          <a:bodyPr/>
          <a:lstStyle/>
          <a:p>
            <a:r>
              <a:rPr lang="en-US" sz="2400" dirty="0" err="1"/>
              <a:t>Totalseq</a:t>
            </a:r>
            <a:r>
              <a:rPr lang="en-US" sz="2400" dirty="0"/>
              <a:t> gating: </a:t>
            </a:r>
            <a:r>
              <a:rPr lang="en-US" sz="2400" dirty="0" err="1"/>
              <a:t>Tconv</a:t>
            </a:r>
            <a:r>
              <a:rPr lang="en-US" sz="2400" dirty="0"/>
              <a:t> gate nudged up to 5, </a:t>
            </a:r>
            <a:r>
              <a:rPr lang="en-US" sz="2400" dirty="0" err="1"/>
              <a:t>treg</a:t>
            </a:r>
            <a:r>
              <a:rPr lang="en-US" sz="2400" dirty="0"/>
              <a:t> gate unchanged for now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D6C68BE-5C0A-889D-080E-57E31D76F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590649"/>
            <a:ext cx="2926080" cy="1828800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1005F3B6-89BC-FD60-4579-CD93C098C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8" y="590649"/>
            <a:ext cx="2926080" cy="1828800"/>
          </a:xfrm>
          <a:prstGeom prst="rect">
            <a:avLst/>
          </a:prstGeom>
        </p:spPr>
      </p:pic>
      <p:pic>
        <p:nvPicPr>
          <p:cNvPr id="10" name="Picture 9" descr="A diagram of a number of dots&#10;&#10;Description automatically generated">
            <a:extLst>
              <a:ext uri="{FF2B5EF4-FFF2-40B4-BE49-F238E27FC236}">
                <a16:creationId xmlns:a16="http://schemas.microsoft.com/office/drawing/2014/main" id="{73AA49B4-C34F-04AC-048C-D78AD3771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590649"/>
            <a:ext cx="2926080" cy="1828800"/>
          </a:xfrm>
          <a:prstGeom prst="rect">
            <a:avLst/>
          </a:prstGeom>
        </p:spPr>
      </p:pic>
      <p:pic>
        <p:nvPicPr>
          <p:cNvPr id="12" name="Picture 11" descr="A diagram of a number of dots&#10;&#10;Description automatically generated">
            <a:extLst>
              <a:ext uri="{FF2B5EF4-FFF2-40B4-BE49-F238E27FC236}">
                <a16:creationId xmlns:a16="http://schemas.microsoft.com/office/drawing/2014/main" id="{5576A871-90EA-F414-068C-FC1E0B41E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4" y="2451651"/>
            <a:ext cx="2926080" cy="1828800"/>
          </a:xfrm>
          <a:prstGeom prst="rect">
            <a:avLst/>
          </a:prstGeom>
        </p:spPr>
      </p:pic>
      <p:pic>
        <p:nvPicPr>
          <p:cNvPr id="14" name="Picture 13" descr="A chart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A70E8C22-5494-CB6B-13B6-03E7B33DD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2451651"/>
            <a:ext cx="2926080" cy="1828800"/>
          </a:xfrm>
          <a:prstGeom prst="rect">
            <a:avLst/>
          </a:prstGeom>
        </p:spPr>
      </p:pic>
      <p:pic>
        <p:nvPicPr>
          <p:cNvPr id="16" name="Picture 15" descr="A group of dots with numbers and a square&#10;&#10;Description automatically generated with medium confidence">
            <a:extLst>
              <a:ext uri="{FF2B5EF4-FFF2-40B4-BE49-F238E27FC236}">
                <a16:creationId xmlns:a16="http://schemas.microsoft.com/office/drawing/2014/main" id="{BBD53098-74B3-C24F-E284-2F03DC0FEC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8" y="2451651"/>
            <a:ext cx="2926080" cy="1828800"/>
          </a:xfrm>
          <a:prstGeom prst="rect">
            <a:avLst/>
          </a:prstGeom>
        </p:spPr>
      </p:pic>
      <p:pic>
        <p:nvPicPr>
          <p:cNvPr id="18" name="Picture 1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3378688-C659-9891-9711-12AF83D8A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4" y="4500808"/>
            <a:ext cx="2926080" cy="1828800"/>
          </a:xfrm>
          <a:prstGeom prst="rect">
            <a:avLst/>
          </a:prstGeom>
        </p:spPr>
      </p:pic>
      <p:pic>
        <p:nvPicPr>
          <p:cNvPr id="20" name="Picture 19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2207D64A-265D-EE7E-ADEE-FAEFCCA3FC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4500808"/>
            <a:ext cx="2926080" cy="1828800"/>
          </a:xfrm>
          <a:prstGeom prst="rect">
            <a:avLst/>
          </a:prstGeom>
        </p:spPr>
      </p:pic>
      <p:pic>
        <p:nvPicPr>
          <p:cNvPr id="22" name="Picture 21" descr="A close-up of a chart&#10;&#10;Description automatically generated">
            <a:extLst>
              <a:ext uri="{FF2B5EF4-FFF2-40B4-BE49-F238E27FC236}">
                <a16:creationId xmlns:a16="http://schemas.microsoft.com/office/drawing/2014/main" id="{25CD49FD-F96D-3F7B-BF07-92FDA94583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8" y="4500808"/>
            <a:ext cx="2926080" cy="1828800"/>
          </a:xfrm>
          <a:prstGeom prst="rect">
            <a:avLst/>
          </a:prstGeom>
        </p:spPr>
      </p:pic>
      <p:pic>
        <p:nvPicPr>
          <p:cNvPr id="23" name="Picture 22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0E6C4BCA-939C-80DA-AECC-12931C6FAAC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41"/>
          <a:stretch/>
        </p:blipFill>
        <p:spPr>
          <a:xfrm>
            <a:off x="3680765" y="6259956"/>
            <a:ext cx="3512513" cy="5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45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74D39-B05B-A381-46E7-637E5233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5028C2-72BD-CFA5-183F-BA4EA9B2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7-cluster option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35F0AF-0605-265A-5797-408E13A45CEB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0.647/1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72427-A353-7B43-8941-505D2EE3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2753" y="1860266"/>
            <a:ext cx="7772400" cy="466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2EEBE-2B63-3206-D43F-46634B513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53" y="1537100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15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14655-5AE2-D96F-D96E-62E671D16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70D0B7E-7DA1-45B1-9444-82468750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BFFA9-7FF0-951D-AA66-8D66506D1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40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AE893-40A7-B84F-7634-0A20C426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2BB4BA4-4A0F-9B63-1D90-165CA7CF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E73313-1047-81D3-6674-E66A75050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2753" y="1860266"/>
            <a:ext cx="7772400" cy="4663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81E29D-A0C1-59FF-BC45-1642E5BB5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437" y="2056477"/>
            <a:ext cx="5887035" cy="4223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8DA0A-9000-5BE7-9A43-B9524E657D44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</p:spTree>
    <p:extLst>
      <p:ext uri="{BB962C8B-B14F-4D97-AF65-F5344CB8AC3E}">
        <p14:creationId xmlns:p14="http://schemas.microsoft.com/office/powerpoint/2010/main" val="4058806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680AD-6789-0CF5-F1CC-55F0E1583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50024CE-052A-6EE7-2F26-54A3AF97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52459-B07E-A514-F027-C9BCE784A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043"/>
            <a:ext cx="9196099" cy="5108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2E627D-8619-0635-344C-C8ABBD463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448" y="2710223"/>
            <a:ext cx="2827552" cy="23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15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796FD-9995-0943-6566-1086BF986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451A0F7-0824-4BA9-2538-93C8EB5C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254B0-F57A-4FBE-A0EC-3FE25A214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790507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02655A-AE2C-8113-1BF7-5E7C59B4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4447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13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47D41-A473-254E-7ADD-1FE22784D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875B0B1-CB35-6172-D86F-26D4AA86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6BDD4-FA7E-03DF-46C0-458DFB6F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96" y="548360"/>
            <a:ext cx="10972800" cy="60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74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ED6B1-1486-B35B-E308-2A7C32B0C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72F24D-C429-CB43-5F40-20BB81CB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8-cluster option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D0B1AC-34AD-4900-F031-883F44A089BB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0.602/1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87BDC-E8FF-F8F2-FF37-5A659476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1860266"/>
            <a:ext cx="7772400" cy="466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873985-E7AC-5273-43D1-BF46CE5A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72" y="1609499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7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C4BDA-840B-A05E-1616-CCBE13113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EC8FCE-DA45-3A38-88B6-0C53339C0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9DD45-A277-D612-ED29-12567A95B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37160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60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45894-A36A-5EC7-A7C1-DC35CC185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5F6EDF-E220-EF65-25C2-06CCE0024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36D954-976C-48FB-A27B-75106F5B4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1860266"/>
            <a:ext cx="7772400" cy="4663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AC0425-C409-AB3B-B35E-69143BC9E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4" y="2279440"/>
            <a:ext cx="6547883" cy="4020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0C7F5F-08F8-1061-7B3F-31466C17AC18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</p:spTree>
    <p:extLst>
      <p:ext uri="{BB962C8B-B14F-4D97-AF65-F5344CB8AC3E}">
        <p14:creationId xmlns:p14="http://schemas.microsoft.com/office/powerpoint/2010/main" val="1317471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26041-8483-C779-2A66-F22133E4E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48C8384-48EA-DD77-E28A-CF8732F3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4838F1-717A-3C63-6DBD-2C62153E1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963168"/>
            <a:ext cx="11059414" cy="5529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130BFE-D172-F546-752D-EE00939D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2783" y="4626861"/>
            <a:ext cx="2239217" cy="186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74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7D3C7-3D93-7871-998D-30BEB12754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Alex Hu used DSB normalization in P390, so I am working towards implementing it here.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A093C1-1D63-C45C-37A5-B7F8ABC6F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</a:t>
            </a:r>
            <a:r>
              <a:rPr lang="en-US" dirty="0" err="1"/>
              <a:t>citeseq</a:t>
            </a:r>
            <a:r>
              <a:rPr lang="en-US" dirty="0"/>
              <a:t> plots will shift with </a:t>
            </a:r>
            <a:r>
              <a:rPr lang="en-US" dirty="0" err="1"/>
              <a:t>dsb</a:t>
            </a:r>
            <a:r>
              <a:rPr lang="en-US" dirty="0"/>
              <a:t> normalization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33A52-1DEA-E674-5011-89467B71D2DC}"/>
              </a:ext>
            </a:extLst>
          </p:cNvPr>
          <p:cNvSpPr txBox="1"/>
          <p:nvPr/>
        </p:nvSpPr>
        <p:spPr>
          <a:xfrm>
            <a:off x="609600" y="2040835"/>
            <a:ext cx="9488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DSB normalization uses the raw/unfiltered 10X output files to construct a null distribution with the empty droplets / ambient reads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takes advantage of the isotype control data to denoise the rest of the reads.</a:t>
            </a:r>
          </a:p>
        </p:txBody>
      </p:sp>
    </p:spTree>
    <p:extLst>
      <p:ext uri="{BB962C8B-B14F-4D97-AF65-F5344CB8AC3E}">
        <p14:creationId xmlns:p14="http://schemas.microsoft.com/office/powerpoint/2010/main" val="959772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554D8-B68C-FF65-0AD8-C87CABA4B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8EDB6C-AF51-5BFC-657E-4339948FF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2ABC1-F95C-5909-5182-B05975334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47211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B7AECA-CB86-3702-FB00-DE67A0F00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62189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98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9256E-D050-3CEA-81CD-827E463A9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C3EF17-B947-E102-18DB-C369955A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BD458-6DEE-9B5D-AB00-D7BF1010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" y="664146"/>
            <a:ext cx="10972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84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415A8-AC85-2F3B-6EFF-176AF853A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B21AB8-B52B-D768-FDBB-465FD4E54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9-cluster option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DB07F5-347C-7775-7F73-CED55620B2DF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0.519/1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9E8F4-4405-8C64-4644-BD0EF6C4E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1860266"/>
            <a:ext cx="7772400" cy="466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ADA851-0D49-CA4E-2978-80981985C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72" y="1609499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4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2D7D3-BCAF-80C1-7CF3-258DDC71C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CC65C83-29A2-80BE-55DC-67A00CCB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8D0E20-C78F-F620-8227-8863B249F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7" y="308344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86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A6597-7D7A-AEBF-81C0-5027208AE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718BE27-F471-0CD1-747A-B398E2D5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6CB31-B1C3-ABCC-D0FE-05697406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1860266"/>
            <a:ext cx="7772400" cy="4663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2DFC13-1319-98CE-8E33-E25AE1A9CD5F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B0241-2AA6-A852-EDEE-AAF716CBF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29" y="2315170"/>
            <a:ext cx="6525430" cy="347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7A63-A773-05FF-5DCC-F9361731F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8B462C-4CD2-9A03-7893-5D7332F1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D21AE-17BC-79A2-5303-D3C17E6CC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2" y="1270589"/>
            <a:ext cx="11851758" cy="4938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97F0FA-C9C5-29F9-C75D-2AAD3E7D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510" y="4884145"/>
            <a:ext cx="1958518" cy="163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0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A52E1-96DD-84C0-A2EF-CB430BCC5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2AC23BB-806F-736C-E063-DA251090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B1542C-859C-3DEB-3B32-043A0DF00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47211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C77C05-CB4E-28F2-4D44-44D2534E2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62189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30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693D1-FEA0-0786-CCCC-24019C177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7E637B5-B448-6EB8-44E7-6ADB82F2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B5C34-EACB-EB43-60AA-E57AA1BE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52" y="678533"/>
            <a:ext cx="10972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98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B1F60-AC8A-66CD-E1F7-3B012F193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2A2BEA2-A111-E11B-F13B-D5E2611B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10-cluster option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9BC421-DB7B-E84A-79DD-D1D76B5E790E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0.379/1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A5758-DF6C-CCDF-1AE2-FF333FB0C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1860266"/>
            <a:ext cx="7772400" cy="466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7E029-091B-8CB4-0F9E-090E71C3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72" y="1609499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254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9476D-E66B-D15F-8E47-AE36EEF5B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80BB12-2A84-BFFD-E124-8C07C526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E43CF-60F6-FAC4-FC7F-20356410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84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5391F5-8037-78BA-A4D3-DAFB1D7D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Treg/</a:t>
            </a:r>
            <a:r>
              <a:rPr lang="en-US" sz="2800" dirty="0" err="1"/>
              <a:t>tconv</a:t>
            </a:r>
            <a:r>
              <a:rPr lang="en-US" sz="2800" dirty="0"/>
              <a:t> ratios appear driven more by stim than </a:t>
            </a:r>
            <a:r>
              <a:rPr lang="en-US" sz="2800" dirty="0" err="1"/>
              <a:t>studygroup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F6DEB8-7573-B8E6-117D-894D79C7C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90654"/>
              </p:ext>
            </p:extLst>
          </p:nvPr>
        </p:nvGraphicFramePr>
        <p:xfrm>
          <a:off x="436729" y="1724121"/>
          <a:ext cx="3777462" cy="36482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2471">
                  <a:extLst>
                    <a:ext uri="{9D8B030D-6E8A-4147-A177-3AD203B41FA5}">
                      <a16:colId xmlns:a16="http://schemas.microsoft.com/office/drawing/2014/main" val="3523963606"/>
                    </a:ext>
                  </a:extLst>
                </a:gridCol>
                <a:gridCol w="728869">
                  <a:extLst>
                    <a:ext uri="{9D8B030D-6E8A-4147-A177-3AD203B41FA5}">
                      <a16:colId xmlns:a16="http://schemas.microsoft.com/office/drawing/2014/main" val="3647785838"/>
                    </a:ext>
                  </a:extLst>
                </a:gridCol>
                <a:gridCol w="490331">
                  <a:extLst>
                    <a:ext uri="{9D8B030D-6E8A-4147-A177-3AD203B41FA5}">
                      <a16:colId xmlns:a16="http://schemas.microsoft.com/office/drawing/2014/main" val="2048644348"/>
                    </a:ext>
                  </a:extLst>
                </a:gridCol>
                <a:gridCol w="874643">
                  <a:extLst>
                    <a:ext uri="{9D8B030D-6E8A-4147-A177-3AD203B41FA5}">
                      <a16:colId xmlns:a16="http://schemas.microsoft.com/office/drawing/2014/main" val="2234265071"/>
                    </a:ext>
                  </a:extLst>
                </a:gridCol>
                <a:gridCol w="901148">
                  <a:extLst>
                    <a:ext uri="{9D8B030D-6E8A-4147-A177-3AD203B41FA5}">
                      <a16:colId xmlns:a16="http://schemas.microsoft.com/office/drawing/2014/main" val="309776355"/>
                    </a:ext>
                  </a:extLst>
                </a:gridCol>
              </a:tblGrid>
              <a:tr h="47816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donorId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Microbial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Polyclonal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cellType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4451745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1_Control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8835161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3_Control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4106229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4_Control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Treg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7100356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2_T1D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9149245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5_T1D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2527306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6_T1D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Treg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3376769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1_Control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9790692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3_Control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7749441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4_Control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6170311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2_T1D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9458375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5_T1D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7226648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6_T1D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Tconv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69739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39B664-6688-C67B-7907-273B1805D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77948"/>
              </p:ext>
            </p:extLst>
          </p:nvPr>
        </p:nvGraphicFramePr>
        <p:xfrm>
          <a:off x="4892009" y="1840076"/>
          <a:ext cx="6531365" cy="3343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4313">
                  <a:extLst>
                    <a:ext uri="{9D8B030D-6E8A-4147-A177-3AD203B41FA5}">
                      <a16:colId xmlns:a16="http://schemas.microsoft.com/office/drawing/2014/main" val="2251416465"/>
                    </a:ext>
                  </a:extLst>
                </a:gridCol>
                <a:gridCol w="1163354">
                  <a:extLst>
                    <a:ext uri="{9D8B030D-6E8A-4147-A177-3AD203B41FA5}">
                      <a16:colId xmlns:a16="http://schemas.microsoft.com/office/drawing/2014/main" val="3591270790"/>
                    </a:ext>
                  </a:extLst>
                </a:gridCol>
                <a:gridCol w="1329547">
                  <a:extLst>
                    <a:ext uri="{9D8B030D-6E8A-4147-A177-3AD203B41FA5}">
                      <a16:colId xmlns:a16="http://schemas.microsoft.com/office/drawing/2014/main" val="2644725995"/>
                    </a:ext>
                  </a:extLst>
                </a:gridCol>
                <a:gridCol w="1086649">
                  <a:extLst>
                    <a:ext uri="{9D8B030D-6E8A-4147-A177-3AD203B41FA5}">
                      <a16:colId xmlns:a16="http://schemas.microsoft.com/office/drawing/2014/main" val="3454513781"/>
                    </a:ext>
                  </a:extLst>
                </a:gridCol>
                <a:gridCol w="1687502">
                  <a:extLst>
                    <a:ext uri="{9D8B030D-6E8A-4147-A177-3AD203B41FA5}">
                      <a16:colId xmlns:a16="http://schemas.microsoft.com/office/drawing/2014/main" val="27669563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T1D_Treg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HC_Treg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92721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362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410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1741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780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% in studyGroup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0.208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0.792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0.191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0.809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87854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23202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T1D_Treg_IAR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T1D_Tconv_IAR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HC_Treg_IAR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HC_Tconv_IAR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61275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363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453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4731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% in studyGroup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0.237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0.763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0.202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0.798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7675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05782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T1D_Treg_poly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T1D_Tconv_poly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HC_Treg_poly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HC_Tconv_poly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85950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612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39593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% in studyGroup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0.166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0.834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0.120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0.880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76752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61688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T1D_Treg_CEFX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T1D_Tconv_CEFX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HC_Treg_CEFX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HC_Tconv_CEFX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53995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413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14958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% in studyGroup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0.241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0.759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0.299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0.701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0231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10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52DF4-EA34-912B-59C5-FF77FA1A9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3AEF96-5660-9657-73C8-93585BE4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A1E792-8EA3-3B4C-3DAA-F95C1EFD1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1860266"/>
            <a:ext cx="7772400" cy="4663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27901-235B-EC16-6308-E3E3FDA76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173" y="2190307"/>
            <a:ext cx="6590352" cy="3183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4258C-9BA1-DA5D-7014-8D32AD064C11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</p:spTree>
    <p:extLst>
      <p:ext uri="{BB962C8B-B14F-4D97-AF65-F5344CB8AC3E}">
        <p14:creationId xmlns:p14="http://schemas.microsoft.com/office/powerpoint/2010/main" val="3878967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B1467-1BC5-B76E-D4EB-74241D926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5A05251-57C8-FA71-A452-008DDA7B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5EA15B-09E5-3066-3D75-03D359164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14" y="1270590"/>
            <a:ext cx="11649032" cy="4853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94E23B-F3E3-532F-FF7D-A4113691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4918" y="4997302"/>
            <a:ext cx="1721367" cy="143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355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A2320-0059-9F9C-B31F-3F2C4E981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9B9F4D9-1F5E-F6B2-51C9-75C677E2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p390 module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DF7C24-FC78-1370-BF71-5672AD74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771900"/>
            <a:ext cx="9144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9BBC18-B216-AAED-FF0E-E02AE7C5C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50335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99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63364-C5FD-9928-232B-BEE74E5AD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DF3706-F254-C7FA-3E32-F3C9F351E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Celltypist</a:t>
            </a:r>
            <a:r>
              <a:rPr lang="en-US" dirty="0"/>
              <a:t> cell 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580BC5-DEE2-3EEE-AD8D-A888B7B14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64146"/>
            <a:ext cx="10972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6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3-cluster option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D20F99-7F36-BD10-21D1-C1869E90B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1583267"/>
            <a:ext cx="7772400" cy="4663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CD80F4-F85D-3E28-02BD-E36CCC05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72" y="1143000"/>
            <a:ext cx="54864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F42101-8893-C264-7F49-EFF7688099D6}"/>
              </a:ext>
            </a:extLst>
          </p:cNvPr>
          <p:cNvSpPr txBox="1"/>
          <p:nvPr/>
        </p:nvSpPr>
        <p:spPr>
          <a:xfrm>
            <a:off x="660400" y="1213935"/>
            <a:ext cx="416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scaled cluster eval metric = 0.937/1</a:t>
            </a:r>
            <a:br>
              <a:rPr lang="en-US" dirty="0"/>
            </a:br>
            <a:r>
              <a:rPr lang="en-US" dirty="0"/>
              <a:t>(DB, CH, and med. </a:t>
            </a:r>
            <a:r>
              <a:rPr lang="en-US" dirty="0" err="1"/>
              <a:t>sil</a:t>
            </a:r>
            <a:r>
              <a:rPr lang="en-US" dirty="0"/>
              <a:t>. score)</a:t>
            </a:r>
          </a:p>
        </p:txBody>
      </p:sp>
    </p:spTree>
    <p:extLst>
      <p:ext uri="{BB962C8B-B14F-4D97-AF65-F5344CB8AC3E}">
        <p14:creationId xmlns:p14="http://schemas.microsoft.com/office/powerpoint/2010/main" val="266620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3A847-A4F4-0637-1D70-21780F89A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D7225E6-C7B2-E6BB-60A9-38754216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3-cluster, stimulation facet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0934F6-AE4C-FB3D-F998-554388FA9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65125"/>
            <a:ext cx="109728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73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31C37-5BAC-9B6F-B262-F1B6573FF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B472017-C1EC-D918-30B3-3615C2E44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2071D9-7940-D671-1083-3441AC3D4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062"/>
            <a:ext cx="7772400" cy="4663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617F75-15DD-6BBA-7BA7-F76035CED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640" y="1814957"/>
            <a:ext cx="2465941" cy="4262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FB5884-92D5-B8EB-6C8F-FBD5085C68AF}"/>
              </a:ext>
            </a:extLst>
          </p:cNvPr>
          <p:cNvSpPr txBox="1"/>
          <p:nvPr/>
        </p:nvSpPr>
        <p:spPr>
          <a:xfrm>
            <a:off x="8085640" y="1065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cluster-defining genes (up relative to other clusters)</a:t>
            </a:r>
          </a:p>
        </p:txBody>
      </p:sp>
    </p:spTree>
    <p:extLst>
      <p:ext uri="{BB962C8B-B14F-4D97-AF65-F5344CB8AC3E}">
        <p14:creationId xmlns:p14="http://schemas.microsoft.com/office/powerpoint/2010/main" val="1601171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21C67-436F-0126-57CE-B1D54ABA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BF5FE1-B4F6-0F3C-5390-0AF4B0DC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cluster-defining genes dotplot &amp; diversity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C1BAAB-8EF6-3627-4265-499106B61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735667"/>
            <a:ext cx="64008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0D9150-BD9A-EA85-45C8-BE523AC0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711" y="1735667"/>
            <a:ext cx="4683761" cy="390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3210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206</TotalTime>
  <Words>857</Words>
  <Application>Microsoft Macintosh PowerPoint</Application>
  <PresentationFormat>Widescreen</PresentationFormat>
  <Paragraphs>225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Aptos Narrow</vt:lpstr>
      <vt:lpstr>Arial</vt:lpstr>
      <vt:lpstr>Calibri</vt:lpstr>
      <vt:lpstr>MADE Outer Sans</vt:lpstr>
      <vt:lpstr>Title Slides</vt:lpstr>
      <vt:lpstr>Content Slides</vt:lpstr>
      <vt:lpstr>Divider Slides</vt:lpstr>
      <vt:lpstr>PowerPoint Presentation</vt:lpstr>
      <vt:lpstr>Downsampled cefx cells to equal the iar cell count for each donor</vt:lpstr>
      <vt:lpstr>Totalseq gating: Tconv gate nudged up to 5, treg gate unchanged for now</vt:lpstr>
      <vt:lpstr>Note: citeseq plots will shift with dsb normalization</vt:lpstr>
      <vt:lpstr>Treg/tconv ratios appear driven more by stim than studygroup</vt:lpstr>
      <vt:lpstr>optimized 3-cluster option</vt:lpstr>
      <vt:lpstr>3-cluster, stimulation facet</vt:lpstr>
      <vt:lpstr>Top 10 cluster-defining genes</vt:lpstr>
      <vt:lpstr>Top 10 cluster-defining genes dotplot &amp; diversity metric</vt:lpstr>
      <vt:lpstr>Mean p390 module expression</vt:lpstr>
      <vt:lpstr>PowerPoint Presentation</vt:lpstr>
      <vt:lpstr>Optimized 4-cluster option</vt:lpstr>
      <vt:lpstr>4-cluster, stimulation facet</vt:lpstr>
      <vt:lpstr>Top 10 cluster-defining genes</vt:lpstr>
      <vt:lpstr>Top 10 cluster-defining genes dotplot &amp; diversity metric</vt:lpstr>
      <vt:lpstr>Mean p390 module expression</vt:lpstr>
      <vt:lpstr>Celltypist cell calling</vt:lpstr>
      <vt:lpstr>Optimized 5-cluster option</vt:lpstr>
      <vt:lpstr>5-cluster, stimulation facet</vt:lpstr>
      <vt:lpstr>Top 10 cluster-defining genes</vt:lpstr>
      <vt:lpstr>Top 10 cluster-defining genes dotplot &amp; diversity metric</vt:lpstr>
      <vt:lpstr>Mean p390 module expression</vt:lpstr>
      <vt:lpstr>Celltypist cell calling</vt:lpstr>
      <vt:lpstr>optimized 6-cluster option</vt:lpstr>
      <vt:lpstr>6-cluster, stimulation facet</vt:lpstr>
      <vt:lpstr>Top 10 cluster-defining genes</vt:lpstr>
      <vt:lpstr>Top 10 cluster-defining genes dotplot &amp; diversity metric</vt:lpstr>
      <vt:lpstr>Mean p390 module expression</vt:lpstr>
      <vt:lpstr>Celltypist cell calling</vt:lpstr>
      <vt:lpstr>optimized 7-cluster option</vt:lpstr>
      <vt:lpstr>7-cluster, stimulation facet</vt:lpstr>
      <vt:lpstr>Top 10 cluster-defining genes</vt:lpstr>
      <vt:lpstr>Top 10 cluster-defining genes dotplot &amp; diversity metric</vt:lpstr>
      <vt:lpstr>Mean p390 module expression</vt:lpstr>
      <vt:lpstr>Celltypist cell calling</vt:lpstr>
      <vt:lpstr>optimized 8-cluster option</vt:lpstr>
      <vt:lpstr>8-cluster, stimulation facet</vt:lpstr>
      <vt:lpstr>Top 10 cluster-defining genes</vt:lpstr>
      <vt:lpstr>Top 10 cluster-defining genes dotplot &amp; diversity metric</vt:lpstr>
      <vt:lpstr>Mean p390 module expression</vt:lpstr>
      <vt:lpstr>Celltypist cell calling</vt:lpstr>
      <vt:lpstr>optimized 9-cluster option</vt:lpstr>
      <vt:lpstr>9-cluster, stimulation facet</vt:lpstr>
      <vt:lpstr>Top 10 cluster-defining genes</vt:lpstr>
      <vt:lpstr>Top 10 cluster-defining genes dotplot &amp; diversity metric</vt:lpstr>
      <vt:lpstr>Mean p390 module expression</vt:lpstr>
      <vt:lpstr>Celltypist cell calling</vt:lpstr>
      <vt:lpstr>optimized 10-cluster option</vt:lpstr>
      <vt:lpstr>10-cluster, stimulation facet</vt:lpstr>
      <vt:lpstr>Top 10 cluster-defining genes</vt:lpstr>
      <vt:lpstr>Top 10 cluster-defining genes dotplot &amp; diversity metric</vt:lpstr>
      <vt:lpstr>Mean p390 module expression</vt:lpstr>
      <vt:lpstr>Celltypist cell calling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3</cp:revision>
  <dcterms:created xsi:type="dcterms:W3CDTF">2024-10-18T17:33:02Z</dcterms:created>
  <dcterms:modified xsi:type="dcterms:W3CDTF">2024-10-18T20:59:45Z</dcterms:modified>
</cp:coreProperties>
</file>